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144000" cx="6858000"/>
  <p:notesSz cx="7315200" cy="9601200"/>
  <p:embeddedFontLst>
    <p:embeddedFont>
      <p:font typeface="Libre Franklin"/>
      <p:regular r:id="rId6"/>
      <p:bold r:id="rId7"/>
      <p:italic r:id="rId8"/>
      <p:boldItalic r:id="rId9"/>
    </p:embeddedFont>
    <p:embeddedFont>
      <p:font typeface="Libre Franklin Black"/>
      <p:bold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2" roundtripDataSignature="AMtx7mglOK5xu9H3pCxvBBI/Q9sMmGvw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LibreFranklinBlack-boldItalic.fntdata"/><Relationship Id="rId10" Type="http://schemas.openxmlformats.org/officeDocument/2006/relationships/font" Target="fonts/LibreFranklinBlack-bold.fntdata"/><Relationship Id="rId12" Type="http://customschemas.google.com/relationships/presentationmetadata" Target="metadata"/><Relationship Id="rId9" Type="http://schemas.openxmlformats.org/officeDocument/2006/relationships/font" Target="fonts/LibreFranklin-boldItalic.fntdata"/><Relationship Id="rId5" Type="http://schemas.openxmlformats.org/officeDocument/2006/relationships/slide" Target="slides/slide1.xml"/><Relationship Id="rId6" Type="http://schemas.openxmlformats.org/officeDocument/2006/relationships/font" Target="fonts/LibreFranklin-regular.fntdata"/><Relationship Id="rId7" Type="http://schemas.openxmlformats.org/officeDocument/2006/relationships/font" Target="fonts/LibreFranklin-bold.fntdata"/><Relationship Id="rId8" Type="http://schemas.openxmlformats.org/officeDocument/2006/relationships/font" Target="fonts/LibreFranklin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9425" y="720075"/>
            <a:ext cx="4877025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31500" y="4560550"/>
            <a:ext cx="5852150" cy="43205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731500" y="4560550"/>
            <a:ext cx="5852150" cy="43205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219425" y="720075"/>
            <a:ext cx="4877025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body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528108" y="2377546"/>
            <a:ext cx="5801784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1772577" y="3622015"/>
            <a:ext cx="774911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1227798" y="2186121"/>
            <a:ext cx="774911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subTitle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2.jpg"/><Relationship Id="rId5" Type="http://schemas.openxmlformats.org/officeDocument/2006/relationships/image" Target="../media/image1.png"/><Relationship Id="rId6" Type="http://schemas.openxmlformats.org/officeDocument/2006/relationships/hyperlink" Target="http://www.gbmp.org/" TargetMode="External"/><Relationship Id="rId7" Type="http://schemas.openxmlformats.org/officeDocument/2006/relationships/hyperlink" Target="http://www.gbmp.org/" TargetMode="External"/><Relationship Id="rId8" Type="http://schemas.openxmlformats.org/officeDocument/2006/relationships/hyperlink" Target="http://www.gbmp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85900" y="2710981"/>
            <a:ext cx="6741900" cy="25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150" u="none" cap="none" strike="noStrike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Overview: </a:t>
            </a:r>
            <a:r>
              <a:rPr b="0" i="0" lang="en-US" sz="115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This </a:t>
            </a:r>
            <a:r>
              <a:rPr lang="en-US" sz="115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strategy</a:t>
            </a:r>
            <a:r>
              <a:rPr b="0" i="0" lang="en-US" sz="115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deployment workshop will provide a step by step method for creating and deploying strateg</a:t>
            </a:r>
            <a:r>
              <a:rPr lang="en-US" sz="115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ies</a:t>
            </a:r>
            <a:r>
              <a:rPr b="0" i="0" lang="en-US" sz="115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using the x-type matrix and related practices. The X-type matrix also identifies the means by which priorities will be achieved, and provides a measurement component that allows </a:t>
            </a:r>
            <a:r>
              <a:rPr lang="en-US" sz="115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ongoing</a:t>
            </a:r>
            <a:r>
              <a:rPr b="0" i="0" lang="en-US" sz="115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tracking of priorities against predetermined targets. Workshop time is divided between lecture and classroom examples and workplace practice.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5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5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Students will learn how to: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50"/>
              <a:buFont typeface="Arial"/>
              <a:buChar char="•"/>
            </a:pPr>
            <a:r>
              <a:rPr b="0" i="0" lang="en-US" sz="115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Establish a theme for improvement that will unite and motivate the entire workforce.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50"/>
              <a:buFont typeface="Arial"/>
              <a:buChar char="•"/>
            </a:pPr>
            <a:r>
              <a:rPr b="0" i="0" lang="en-US" sz="115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Define three to five year goals to provide pace and direction and boundaries to the improvement process.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50"/>
              <a:buFont typeface="Arial"/>
              <a:buChar char="•"/>
            </a:pPr>
            <a:r>
              <a:rPr b="0" i="0" lang="en-US" sz="115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Evaluate and prioritize best short-term (12 month) projects that support strategic objectives and can be achieved with available resources.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50"/>
              <a:buFont typeface="Arial"/>
              <a:buChar char="•"/>
            </a:pPr>
            <a:r>
              <a:rPr b="0" i="0" lang="en-US" sz="115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Identify accountability for key projects.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50"/>
              <a:buFont typeface="Arial"/>
              <a:buChar char="•"/>
            </a:pPr>
            <a:r>
              <a:rPr b="0" i="0" lang="en-US" sz="115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Effectively measure project status.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50"/>
              <a:buFont typeface="Arial"/>
              <a:buChar char="•"/>
            </a:pPr>
            <a:r>
              <a:rPr b="0" i="0" lang="en-US" sz="115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Translate improvement results into bottom-line cost savings.</a:t>
            </a:r>
            <a:endParaRPr b="0" i="0" sz="115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0" y="314853"/>
            <a:ext cx="4340459" cy="2339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ts val="2475"/>
              <a:buFont typeface="Libre Franklin Black"/>
              <a:buNone/>
            </a:pPr>
            <a:r>
              <a:rPr b="0" i="0" lang="en-US" sz="2475" u="none" cap="none" strike="noStrike">
                <a:solidFill>
                  <a:srgbClr val="4F81BD"/>
                </a:solidFill>
                <a:latin typeface="Libre Franklin Black"/>
                <a:ea typeface="Libre Franklin Black"/>
                <a:cs typeface="Libre Franklin Black"/>
                <a:sym typeface="Libre Franklin Black"/>
              </a:rPr>
              <a:t>GBMP </a:t>
            </a:r>
            <a:r>
              <a:rPr b="0" i="0" lang="en-US" sz="2475" u="none" cap="none" strike="noStrike">
                <a:solidFill>
                  <a:srgbClr val="767D8E"/>
                </a:solidFill>
                <a:latin typeface="Libre Franklin Black"/>
                <a:ea typeface="Libre Franklin Black"/>
                <a:cs typeface="Libre Franklin Black"/>
                <a:sym typeface="Libre Franklin Black"/>
              </a:rPr>
              <a:t>Lean </a:t>
            </a:r>
            <a:r>
              <a:rPr lang="en-US" sz="2475">
                <a:solidFill>
                  <a:srgbClr val="767D8E"/>
                </a:solidFill>
                <a:latin typeface="Libre Franklin Black"/>
                <a:ea typeface="Libre Franklin Black"/>
                <a:cs typeface="Libre Franklin Black"/>
                <a:sym typeface="Libre Franklin Black"/>
              </a:rPr>
              <a:t>Strategy</a:t>
            </a:r>
            <a:r>
              <a:rPr b="0" i="0" lang="en-US" sz="2475" u="none" cap="none" strike="noStrike">
                <a:solidFill>
                  <a:srgbClr val="767D8E"/>
                </a:solidFill>
                <a:latin typeface="Libre Franklin Black"/>
                <a:ea typeface="Libre Franklin Black"/>
                <a:cs typeface="Libre Franklin Black"/>
                <a:sym typeface="Libre Franklin Black"/>
              </a:rPr>
              <a:t> Deployment	</a:t>
            </a:r>
            <a:endParaRPr b="0" i="0" sz="1125" u="none" cap="none" strike="noStrike">
              <a:solidFill>
                <a:srgbClr val="767D8E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0" y="927332"/>
            <a:ext cx="6858000" cy="1056852"/>
          </a:xfrm>
          <a:prstGeom prst="rect">
            <a:avLst/>
          </a:prstGeom>
          <a:gradFill>
            <a:gsLst>
              <a:gs pos="0">
                <a:srgbClr val="70A5DA"/>
              </a:gs>
              <a:gs pos="50000">
                <a:srgbClr val="539BDB"/>
              </a:gs>
              <a:gs pos="100000">
                <a:srgbClr val="4288C8"/>
              </a:gs>
            </a:gsLst>
            <a:lin ang="5400000" scaled="0"/>
          </a:gradFill>
          <a:ln>
            <a:noFill/>
          </a:ln>
          <a:effectLst>
            <a:outerShdw blurRad="57150" rotWithShape="0" algn="ctr" dir="5400000" dist="19050">
              <a:srgbClr val="000000">
                <a:alpha val="6274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KEY MANAGEMENT RESPONSIBILITY IN IMPLEMENTING CONTINUOUS IMPROVEMENT IS THE DEPLOYMENT OF A CHALLENGING BUT REALISTIC PLAN THAT SETS STRATEGIC AND TACTICAL DIRECTION FOR IMPROVEMENT.  </a:t>
            </a:r>
            <a:r>
              <a:rPr b="1"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STRATEGY</a:t>
            </a:r>
            <a:r>
              <a:rPr b="1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DEPLOYMENT, ALSO REFERRED TO AS HOSHIN PLANNING, IS A SYSTEMATIC METHOD FOR MATCHING ANNUAL IMPROVEMENT PRIORITIES TO STRATEGIC GOALS.</a:t>
            </a:r>
            <a:endParaRPr b="1" i="0" sz="1000" u="none" cap="none" strike="noStrike">
              <a:solidFill>
                <a:srgbClr val="8C92A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87" name="Google Shape;87;p1"/>
          <p:cNvGrpSpPr/>
          <p:nvPr/>
        </p:nvGrpSpPr>
        <p:grpSpPr>
          <a:xfrm>
            <a:off x="5496984" y="8021438"/>
            <a:ext cx="1326351" cy="972362"/>
            <a:chOff x="594849" y="2697833"/>
            <a:chExt cx="2328136" cy="1466239"/>
          </a:xfrm>
        </p:grpSpPr>
        <p:grpSp>
          <p:nvGrpSpPr>
            <p:cNvPr id="88" name="Google Shape;88;p1"/>
            <p:cNvGrpSpPr/>
            <p:nvPr/>
          </p:nvGrpSpPr>
          <p:grpSpPr>
            <a:xfrm>
              <a:off x="594849" y="2697833"/>
              <a:ext cx="372501" cy="1466239"/>
              <a:chOff x="4433905" y="2871857"/>
              <a:chExt cx="276190" cy="1114286"/>
            </a:xfrm>
          </p:grpSpPr>
          <p:pic>
            <p:nvPicPr>
              <p:cNvPr id="89" name="Google Shape;89;p1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433905" y="2871857"/>
                <a:ext cx="276190" cy="1114286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0" name="Google Shape;90;p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07986" y="3358890"/>
                <a:ext cx="128027" cy="14022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1" name="Google Shape;91;p1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4522077" y="2940933"/>
                <a:ext cx="121931" cy="12802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92" name="Google Shape;92;p1"/>
            <p:cNvSpPr/>
            <p:nvPr/>
          </p:nvSpPr>
          <p:spPr>
            <a:xfrm>
              <a:off x="1107560" y="3134745"/>
              <a:ext cx="1815425" cy="5598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88" u="sng" cap="none" strike="noStrike">
                  <a:solidFill>
                    <a:srgbClr val="555A67"/>
                  </a:solidFill>
                  <a:latin typeface="Calibri"/>
                  <a:ea typeface="Calibri"/>
                  <a:cs typeface="Calibri"/>
                  <a:sym typeface="Calibri"/>
                  <a:hlinkClick r:id="rId6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JMillman@gbmp.org</a:t>
              </a:r>
              <a:br>
                <a:rPr b="0" i="0" lang="en-US" sz="788" u="sng" cap="none" strike="noStrike">
                  <a:solidFill>
                    <a:srgbClr val="555A67"/>
                  </a:solidFill>
                  <a:latin typeface="Calibri"/>
                  <a:ea typeface="Calibri"/>
                  <a:cs typeface="Calibri"/>
                  <a:sym typeface="Calibri"/>
                  <a:hlinkClick r:id="rId7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</a:br>
              <a:r>
                <a:rPr b="0" i="0" lang="en-US" sz="788" u="sng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  <a:hlinkClick r:id="rId8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www.gbmp.org</a:t>
              </a:r>
              <a:r>
                <a:rPr b="0" i="0" lang="en-US" sz="788" u="none" cap="none" strike="noStrike">
                  <a:solidFill>
                    <a:srgbClr val="555A67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/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1056771" y="2733328"/>
              <a:ext cx="1331462" cy="3495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788">
                  <a:solidFill>
                    <a:srgbClr val="555A67"/>
                  </a:solidFill>
                  <a:latin typeface="Calibri"/>
                  <a:ea typeface="Calibri"/>
                  <a:cs typeface="Calibri"/>
                  <a:sym typeface="Calibri"/>
                </a:rPr>
                <a:t>617-710-7033</a:t>
              </a:r>
              <a:endParaRPr/>
            </a:p>
          </p:txBody>
        </p:sp>
      </p:grpSp>
      <p:sp>
        <p:nvSpPr>
          <p:cNvPr id="94" name="Google Shape;94;p1"/>
          <p:cNvSpPr txBox="1"/>
          <p:nvPr/>
        </p:nvSpPr>
        <p:spPr>
          <a:xfrm>
            <a:off x="48507" y="5576055"/>
            <a:ext cx="67332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150" u="none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Time Commitment? </a:t>
            </a:r>
            <a:r>
              <a:rPr b="0" lang="en-US" sz="1150" u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8 or 16  hours (An optional second day is offered to assist with completion of an X-type matrix supporting improvement plans for the client company. )</a:t>
            </a:r>
            <a:endParaRPr b="0" sz="1150" u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150" u="none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76299" y="6218514"/>
            <a:ext cx="6733200" cy="15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150" u="none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Course Outline: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50"/>
              <a:buFont typeface="Arial"/>
              <a:buChar char="•"/>
            </a:pPr>
            <a:r>
              <a:rPr b="0" lang="en-US" sz="1150" u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Overview of Continuous Improvement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50"/>
              <a:buFont typeface="Arial"/>
              <a:buChar char="•"/>
            </a:pPr>
            <a:r>
              <a:rPr b="0" lang="en-US" sz="1150" u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Function of </a:t>
            </a:r>
            <a:r>
              <a:rPr lang="en-US" sz="115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Strategy</a:t>
            </a:r>
            <a:r>
              <a:rPr b="0" lang="en-US" sz="1150" u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Deployment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50"/>
              <a:buFont typeface="Arial"/>
              <a:buChar char="•"/>
            </a:pPr>
            <a:r>
              <a:rPr b="0" lang="en-US" sz="1150" u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Using Effect-Cause-Effect Technique (ECET) to clarify tactical plans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50"/>
              <a:buFont typeface="Arial"/>
              <a:buChar char="•"/>
            </a:pPr>
            <a:r>
              <a:rPr b="0" lang="en-US" sz="1150" u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Communicating strategic and tactical plans though the X-type matrix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50"/>
              <a:buFont typeface="Arial"/>
              <a:buChar char="•"/>
            </a:pPr>
            <a:r>
              <a:rPr b="0" lang="en-US" sz="1150" u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Using Value Stream Mapping and CEDAC to execute improvements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50"/>
              <a:buFont typeface="Arial"/>
              <a:buChar char="•"/>
            </a:pPr>
            <a:r>
              <a:rPr b="0" lang="en-US" sz="1150" u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Define Workplace example project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50"/>
              <a:buFont typeface="Arial"/>
              <a:buChar char="•"/>
            </a:pPr>
            <a:r>
              <a:rPr b="0" lang="en-US" sz="1150" u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Workplace practice using tools from class</a:t>
            </a:r>
            <a:endParaRPr/>
          </a:p>
        </p:txBody>
      </p:sp>
      <p:pic>
        <p:nvPicPr>
          <p:cNvPr id="96" name="Google Shape;96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393239" y="49754"/>
            <a:ext cx="2403942" cy="7265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2017-02-02T14:08:31Z</dcterms:created>
  <dc:creator>Lela.Glikes</dc:creator>
</cp:coreProperties>
</file>